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65" r:id="rId2"/>
    <p:sldId id="269" r:id="rId3"/>
    <p:sldId id="270" r:id="rId4"/>
    <p:sldId id="256" r:id="rId5"/>
    <p:sldId id="257" r:id="rId6"/>
    <p:sldId id="266" r:id="rId7"/>
    <p:sldId id="258" r:id="rId8"/>
    <p:sldId id="259" r:id="rId9"/>
    <p:sldId id="271" r:id="rId10"/>
    <p:sldId id="268" r:id="rId11"/>
    <p:sldId id="260" r:id="rId12"/>
    <p:sldId id="261" r:id="rId13"/>
    <p:sldId id="262" r:id="rId14"/>
    <p:sldId id="280" r:id="rId15"/>
    <p:sldId id="281" r:id="rId16"/>
    <p:sldId id="282" r:id="rId17"/>
    <p:sldId id="267" r:id="rId18"/>
    <p:sldId id="279" r:id="rId19"/>
    <p:sldId id="273" r:id="rId20"/>
    <p:sldId id="274" r:id="rId21"/>
    <p:sldId id="275" r:id="rId22"/>
    <p:sldId id="276" r:id="rId23"/>
    <p:sldId id="277" r:id="rId24"/>
    <p:sldId id="263" r:id="rId25"/>
    <p:sldId id="278" r:id="rId26"/>
    <p:sldId id="283" r:id="rId27"/>
    <p:sldId id="27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5E77"/>
    <a:srgbClr val="004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A9A7F-DDBB-4C13-80FC-4168DA7D4F3F}" v="19" dt="2022-11-03T20:30:40.7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59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E0417919-D492-4F12-B63D-CDC21B7F50DD}" type="datetimeFigureOut">
              <a:rPr lang="en-US" smtClean="0"/>
              <a:pPr/>
              <a:t>11/5/2022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C6542E6-CB81-4E94-9879-ACDAE9A20B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0417919-D492-4F12-B63D-CDC21B7F50DD}"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542E6-CB81-4E94-9879-ACDAE9A20B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0417919-D492-4F12-B63D-CDC21B7F50DD}"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542E6-CB81-4E94-9879-ACDAE9A20B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0417919-D492-4F12-B63D-CDC21B7F50DD}"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542E6-CB81-4E94-9879-ACDAE9A20B71}"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0417919-D492-4F12-B63D-CDC21B7F50DD}"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542E6-CB81-4E94-9879-ACDAE9A20B71}"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0417919-D492-4F12-B63D-CDC21B7F50DD}"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6542E6-CB81-4E94-9879-ACDAE9A20B71}"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0417919-D492-4F12-B63D-CDC21B7F50DD}" type="datetimeFigureOut">
              <a:rPr lang="en-US" smtClean="0"/>
              <a:pPr/>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6542E6-CB81-4E94-9879-ACDAE9A20B7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417919-D492-4F12-B63D-CDC21B7F50DD}" type="datetimeFigureOut">
              <a:rPr lang="en-US" smtClean="0"/>
              <a:pPr/>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6542E6-CB81-4E94-9879-ACDAE9A20B71}"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417919-D492-4F12-B63D-CDC21B7F50DD}" type="datetimeFigureOut">
              <a:rPr lang="en-US" smtClean="0"/>
              <a:pPr/>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6542E6-CB81-4E94-9879-ACDAE9A20B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E0417919-D492-4F12-B63D-CDC21B7F50DD}"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6542E6-CB81-4E94-9879-ACDAE9A20B7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E0417919-D492-4F12-B63D-CDC21B7F50DD}" type="datetimeFigureOut">
              <a:rPr lang="en-US" smtClean="0"/>
              <a:pPr/>
              <a:t>11/5/2022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C6542E6-CB81-4E94-9879-ACDAE9A20B71}"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E0417919-D492-4F12-B63D-CDC21B7F50DD}" type="datetimeFigureOut">
              <a:rPr lang="en-US" smtClean="0"/>
              <a:pPr/>
              <a:t>11/5/2022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4C6542E6-CB81-4E94-9879-ACDAE9A20B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7D1A-5A1C-489F-9C8F-E1206601A6FE}"/>
              </a:ext>
            </a:extLst>
          </p:cNvPr>
          <p:cNvSpPr>
            <a:spLocks noGrp="1"/>
          </p:cNvSpPr>
          <p:nvPr>
            <p:ph type="ctrTitle"/>
          </p:nvPr>
        </p:nvSpPr>
        <p:spPr>
          <a:xfrm>
            <a:off x="-2700808" y="1340768"/>
            <a:ext cx="7772400" cy="1829761"/>
          </a:xfrm>
          <a:effectLst>
            <a:glow rad="139700">
              <a:schemeClr val="accent2">
                <a:satMod val="175000"/>
                <a:alpha val="40000"/>
              </a:schemeClr>
            </a:glow>
          </a:effectLst>
        </p:spPr>
        <p:txBody>
          <a:bodyPr>
            <a:noAutofit/>
          </a:bodyPr>
          <a:lstStyle/>
          <a:p>
            <a:r>
              <a:rPr lang="en-IN" sz="20000" dirty="0">
                <a:latin typeface="Copperplate Gothic Bold" panose="020E0705020206020404" pitchFamily="34" charset="0"/>
              </a:rPr>
              <a:t> S T</a:t>
            </a:r>
            <a:r>
              <a:rPr lang="en-IN" sz="2000" dirty="0">
                <a:latin typeface="Copperplate Gothic Bold" panose="020E0705020206020404" pitchFamily="34" charset="0"/>
              </a:rPr>
              <a:t> </a:t>
            </a:r>
            <a:r>
              <a:rPr lang="en-IN" sz="20000" dirty="0">
                <a:latin typeface="Copperplate Gothic Bold" panose="020E0705020206020404" pitchFamily="34" charset="0"/>
              </a:rPr>
              <a:t> </a:t>
            </a:r>
          </a:p>
        </p:txBody>
      </p:sp>
      <p:sp>
        <p:nvSpPr>
          <p:cNvPr id="3" name="Subtitle 2">
            <a:extLst>
              <a:ext uri="{FF2B5EF4-FFF2-40B4-BE49-F238E27FC236}">
                <a16:creationId xmlns:a16="http://schemas.microsoft.com/office/drawing/2014/main" id="{180B358B-D0B5-9497-67EC-3994FBA0379B}"/>
              </a:ext>
            </a:extLst>
          </p:cNvPr>
          <p:cNvSpPr>
            <a:spLocks noGrp="1"/>
          </p:cNvSpPr>
          <p:nvPr>
            <p:ph type="subTitle" idx="1"/>
          </p:nvPr>
        </p:nvSpPr>
        <p:spPr>
          <a:xfrm>
            <a:off x="-1467101" y="2780928"/>
            <a:ext cx="9145016" cy="2664296"/>
          </a:xfrm>
        </p:spPr>
        <p:txBody>
          <a:bodyPr>
            <a:noAutofit/>
          </a:bodyPr>
          <a:lstStyle/>
          <a:p>
            <a:endParaRPr lang="en-IN" sz="2000" dirty="0">
              <a:latin typeface="Bahnschrift Condensed" panose="020B0502040204020203" pitchFamily="34" charset="0"/>
            </a:endParaRPr>
          </a:p>
          <a:p>
            <a:r>
              <a:rPr lang="en-IN" sz="2000" dirty="0">
                <a:latin typeface="Bahnschrift Condensed" panose="020B0502040204020203" pitchFamily="34" charset="0"/>
              </a:rPr>
              <a:t>SURYA</a:t>
            </a:r>
          </a:p>
          <a:p>
            <a:r>
              <a:rPr lang="en-IN" sz="2000" dirty="0">
                <a:latin typeface="Bahnschrift Condensed" panose="020B0502040204020203" pitchFamily="34" charset="0"/>
              </a:rPr>
              <a:t>THEODER</a:t>
            </a:r>
          </a:p>
          <a:p>
            <a:r>
              <a:rPr lang="en-IN" sz="2000" dirty="0">
                <a:latin typeface="Bahnschrift Condensed" panose="020B0502040204020203" pitchFamily="34" charset="0"/>
              </a:rPr>
              <a:t>YUKESH</a:t>
            </a:r>
          </a:p>
          <a:p>
            <a:r>
              <a:rPr lang="en-IN" sz="2000" dirty="0">
                <a:latin typeface="Bahnschrift Condensed" panose="020B0502040204020203" pitchFamily="34" charset="0"/>
              </a:rPr>
              <a:t>ROJA MUTHIAH</a:t>
            </a:r>
          </a:p>
          <a:p>
            <a:r>
              <a:rPr lang="en-IN" sz="2000" dirty="0">
                <a:latin typeface="Bahnschrift Condensed" panose="020B0502040204020203" pitchFamily="34" charset="0"/>
              </a:rPr>
              <a:t>VISHWA</a:t>
            </a:r>
          </a:p>
        </p:txBody>
      </p:sp>
      <p:sp>
        <p:nvSpPr>
          <p:cNvPr id="4" name="TextBox 3">
            <a:extLst>
              <a:ext uri="{FF2B5EF4-FFF2-40B4-BE49-F238E27FC236}">
                <a16:creationId xmlns:a16="http://schemas.microsoft.com/office/drawing/2014/main" id="{2063F677-68D0-0DC7-478D-685DB64A516B}"/>
              </a:ext>
            </a:extLst>
          </p:cNvPr>
          <p:cNvSpPr txBox="1"/>
          <p:nvPr/>
        </p:nvSpPr>
        <p:spPr>
          <a:xfrm>
            <a:off x="7668344" y="3122370"/>
            <a:ext cx="1475656" cy="1942336"/>
          </a:xfrm>
          <a:prstGeom prst="rect">
            <a:avLst/>
          </a:prstGeom>
          <a:noFill/>
        </p:spPr>
        <p:txBody>
          <a:bodyPr wrap="square" rtlCol="0">
            <a:spAutoFit/>
          </a:bodyPr>
          <a:lstStyle/>
          <a:p>
            <a:r>
              <a:rPr lang="en-IN" sz="2000" dirty="0">
                <a:solidFill>
                  <a:srgbClr val="045E77"/>
                </a:solidFill>
                <a:latin typeface="Bahnschrift Condensed" panose="020B0502040204020203" pitchFamily="34" charset="0"/>
              </a:rPr>
              <a:t>NAZIA</a:t>
            </a:r>
          </a:p>
          <a:p>
            <a:r>
              <a:rPr lang="en-IN" sz="2000" dirty="0">
                <a:solidFill>
                  <a:srgbClr val="045E77"/>
                </a:solidFill>
                <a:latin typeface="Bahnschrift Condensed" panose="020B0502040204020203" pitchFamily="34" charset="0"/>
              </a:rPr>
              <a:t>VERONICA</a:t>
            </a:r>
          </a:p>
          <a:p>
            <a:r>
              <a:rPr lang="en-IN" sz="2000" dirty="0">
                <a:solidFill>
                  <a:srgbClr val="045E77"/>
                </a:solidFill>
                <a:latin typeface="Bahnschrift Condensed" panose="020B0502040204020203" pitchFamily="34" charset="0"/>
              </a:rPr>
              <a:t>SOWRI RAJAN</a:t>
            </a:r>
          </a:p>
          <a:p>
            <a:r>
              <a:rPr lang="en-IN" sz="2000" dirty="0">
                <a:solidFill>
                  <a:srgbClr val="045E77"/>
                </a:solidFill>
                <a:latin typeface="Bahnschrift Condensed" panose="020B0502040204020203" pitchFamily="34" charset="0"/>
              </a:rPr>
              <a:t>RAGAV</a:t>
            </a:r>
          </a:p>
          <a:p>
            <a:r>
              <a:rPr lang="en-IN" sz="2000" dirty="0">
                <a:solidFill>
                  <a:srgbClr val="045E77"/>
                </a:solidFill>
                <a:latin typeface="Bahnschrift Condensed" panose="020B0502040204020203" pitchFamily="34" charset="0"/>
              </a:rPr>
              <a:t>RAHUL</a:t>
            </a:r>
          </a:p>
          <a:p>
            <a:r>
              <a:rPr lang="en-IN" sz="2000" dirty="0">
                <a:solidFill>
                  <a:srgbClr val="045E77"/>
                </a:solidFill>
                <a:latin typeface="Bahnschrift Condensed" panose="020B0502040204020203" pitchFamily="34" charset="0"/>
              </a:rPr>
              <a:t>ROYSTER</a:t>
            </a:r>
          </a:p>
        </p:txBody>
      </p:sp>
      <p:sp>
        <p:nvSpPr>
          <p:cNvPr id="5" name="TextBox 4">
            <a:extLst>
              <a:ext uri="{FF2B5EF4-FFF2-40B4-BE49-F238E27FC236}">
                <a16:creationId xmlns:a16="http://schemas.microsoft.com/office/drawing/2014/main" id="{ABA99AFD-4375-367C-C2E9-4A33468D97CE}"/>
              </a:ext>
            </a:extLst>
          </p:cNvPr>
          <p:cNvSpPr txBox="1"/>
          <p:nvPr/>
        </p:nvSpPr>
        <p:spPr>
          <a:xfrm>
            <a:off x="5940152" y="2449464"/>
            <a:ext cx="3312368" cy="584775"/>
          </a:xfrm>
          <a:prstGeom prst="rect">
            <a:avLst/>
          </a:prstGeom>
          <a:noFill/>
        </p:spPr>
        <p:txBody>
          <a:bodyPr wrap="square" rtlCol="0">
            <a:spAutoFit/>
          </a:bodyPr>
          <a:lstStyle/>
          <a:p>
            <a:r>
              <a:rPr lang="en-IN" sz="3200" dirty="0">
                <a:solidFill>
                  <a:srgbClr val="045E77"/>
                </a:solidFill>
                <a:latin typeface="Bahnschrift Condensed" panose="020B0502040204020203" pitchFamily="34" charset="0"/>
              </a:rPr>
              <a:t>TEAM : WANDERERS</a:t>
            </a:r>
            <a:endParaRPr lang="en-IN" sz="3200" dirty="0">
              <a:solidFill>
                <a:srgbClr val="045E77"/>
              </a:solidFill>
            </a:endParaRPr>
          </a:p>
        </p:txBody>
      </p:sp>
    </p:spTree>
    <p:extLst>
      <p:ext uri="{BB962C8B-B14F-4D97-AF65-F5344CB8AC3E}">
        <p14:creationId xmlns:p14="http://schemas.microsoft.com/office/powerpoint/2010/main" val="3323813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99FA6-03DF-A083-CD5B-046CEFAEF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052736"/>
            <a:ext cx="7524328" cy="4301203"/>
          </a:xfrm>
          <a:prstGeom prst="rect">
            <a:avLst/>
          </a:prstGeom>
          <a:ln>
            <a:solidFill>
              <a:schemeClr val="tx1"/>
            </a:solidFill>
          </a:ln>
          <a:effectLst>
            <a:outerShdw blurRad="292100" dist="139700" dir="2700000" algn="tl" rotWithShape="0">
              <a:srgbClr val="333333">
                <a:alpha val="65000"/>
              </a:srgbClr>
            </a:outerShdw>
          </a:effectLst>
          <a:scene3d>
            <a:camera prst="perspectiveLeft"/>
            <a:lightRig rig="threePt" dir="t"/>
          </a:scene3d>
        </p:spPr>
      </p:pic>
    </p:spTree>
    <p:extLst>
      <p:ext uri="{BB962C8B-B14F-4D97-AF65-F5344CB8AC3E}">
        <p14:creationId xmlns:p14="http://schemas.microsoft.com/office/powerpoint/2010/main" val="214028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us image.jpg"/>
          <p:cNvPicPr>
            <a:picLocks noGrp="1" noChangeAspect="1"/>
          </p:cNvPicPr>
          <p:nvPr>
            <p:ph idx="1"/>
          </p:nvPr>
        </p:nvPicPr>
        <p:blipFill>
          <a:blip r:embed="rId2" cstate="print"/>
          <a:stretch>
            <a:fillRect/>
          </a:stretch>
        </p:blipFill>
        <p:spPr>
          <a:xfrm>
            <a:off x="827584" y="2492896"/>
            <a:ext cx="5832648" cy="3312368"/>
          </a:xfrm>
        </p:spPr>
      </p:pic>
      <p:sp>
        <p:nvSpPr>
          <p:cNvPr id="2" name="Title 1"/>
          <p:cNvSpPr>
            <a:spLocks noGrp="1"/>
          </p:cNvSpPr>
          <p:nvPr>
            <p:ph type="title"/>
          </p:nvPr>
        </p:nvSpPr>
        <p:spPr>
          <a:xfrm>
            <a:off x="421196" y="404664"/>
            <a:ext cx="8301608" cy="2088232"/>
          </a:xfrm>
        </p:spPr>
        <p:txBody>
          <a:bodyPr>
            <a:normAutofit fontScale="90000"/>
          </a:bodyPr>
          <a:lstStyle/>
          <a:p>
            <a:r>
              <a:rPr lang="en-US" sz="4400" dirty="0">
                <a:latin typeface="Bahnschrift Condensed" panose="020B0502040204020203" pitchFamily="34" charset="0"/>
              </a:rPr>
              <a:t>The state transportation corporations of </a:t>
            </a:r>
            <a:r>
              <a:rPr lang="en-US" sz="4400" dirty="0" err="1">
                <a:latin typeface="Bahnschrift Condensed" panose="020B0502040204020203" pitchFamily="34" charset="0"/>
              </a:rPr>
              <a:t>Tamilnadu</a:t>
            </a:r>
            <a:r>
              <a:rPr lang="en-US" sz="4400" dirty="0">
                <a:latin typeface="Bahnschrift Condensed" panose="020B0502040204020203" pitchFamily="34" charset="0"/>
              </a:rPr>
              <a:t> have a fleet strength of 21,744 buses including 2,254 spare buses</a:t>
            </a:r>
            <a:br>
              <a:rPr lang="en-US" dirty="0"/>
            </a:br>
            <a:endParaRPr lang="en-US" dirty="0"/>
          </a:p>
        </p:txBody>
      </p:sp>
      <p:pic>
        <p:nvPicPr>
          <p:cNvPr id="3" name="Picture 2">
            <a:extLst>
              <a:ext uri="{FF2B5EF4-FFF2-40B4-BE49-F238E27FC236}">
                <a16:creationId xmlns:a16="http://schemas.microsoft.com/office/drawing/2014/main" id="{D4C66BC2-2753-F2DA-ECA8-F05485C4D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2492896"/>
            <a:ext cx="2160240" cy="32952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63272" cy="1143000"/>
          </a:xfrm>
        </p:spPr>
        <p:txBody>
          <a:bodyPr>
            <a:normAutofit fontScale="90000"/>
          </a:bodyPr>
          <a:lstStyle/>
          <a:p>
            <a:pPr algn="ctr"/>
            <a:r>
              <a:rPr lang="en-US" sz="5400" i="1" dirty="0">
                <a:latin typeface="Bodoni MT Black" panose="02070A03080606020203" pitchFamily="18" charset="0"/>
              </a:rPr>
              <a:t>REAL TIME EXAMPLE</a:t>
            </a:r>
          </a:p>
        </p:txBody>
      </p:sp>
      <p:sp>
        <p:nvSpPr>
          <p:cNvPr id="7" name="Content Placeholder 6"/>
          <p:cNvSpPr>
            <a:spLocks noGrp="1"/>
          </p:cNvSpPr>
          <p:nvPr>
            <p:ph idx="1"/>
          </p:nvPr>
        </p:nvSpPr>
        <p:spPr>
          <a:xfrm>
            <a:off x="914400" y="1484784"/>
            <a:ext cx="8229600" cy="4525963"/>
          </a:xfrm>
        </p:spPr>
        <p:txBody>
          <a:bodyPr/>
          <a:lstStyle/>
          <a:p>
            <a:r>
              <a:rPr lang="en-US" dirty="0">
                <a:latin typeface="Bahnschrift Condensed" panose="020B0502040204020203" pitchFamily="34" charset="0"/>
              </a:rPr>
              <a:t>For </a:t>
            </a:r>
            <a:r>
              <a:rPr lang="en-US" dirty="0" err="1">
                <a:latin typeface="Bahnschrift Condensed" panose="020B0502040204020203" pitchFamily="34" charset="0"/>
              </a:rPr>
              <a:t>eg</a:t>
            </a:r>
            <a:r>
              <a:rPr lang="en-US" dirty="0">
                <a:latin typeface="Bahnschrift Condensed" panose="020B0502040204020203" pitchFamily="34" charset="0"/>
              </a:rPr>
              <a:t> we take </a:t>
            </a:r>
            <a:r>
              <a:rPr lang="en-US" dirty="0" err="1">
                <a:latin typeface="Bahnschrift Condensed" panose="020B0502040204020203" pitchFamily="34" charset="0"/>
              </a:rPr>
              <a:t>tamilnadu</a:t>
            </a:r>
            <a:r>
              <a:rPr lang="en-US" dirty="0">
                <a:latin typeface="Bahnschrift Condensed" panose="020B0502040204020203" pitchFamily="34" charset="0"/>
              </a:rPr>
              <a:t> bus route 19 starting from </a:t>
            </a:r>
            <a:r>
              <a:rPr lang="en-US" dirty="0" err="1">
                <a:latin typeface="Bahnschrift Condensed" panose="020B0502040204020203" pitchFamily="34" charset="0"/>
              </a:rPr>
              <a:t>Kelambakkam</a:t>
            </a:r>
            <a:r>
              <a:rPr lang="en-US" dirty="0">
                <a:latin typeface="Bahnschrift Condensed" panose="020B0502040204020203" pitchFamily="34" charset="0"/>
              </a:rPr>
              <a:t> and ending in </a:t>
            </a:r>
            <a:r>
              <a:rPr lang="en-US" dirty="0" err="1">
                <a:latin typeface="Bahnschrift Condensed" panose="020B0502040204020203" pitchFamily="34" charset="0"/>
              </a:rPr>
              <a:t>Sathyabama</a:t>
            </a:r>
            <a:r>
              <a:rPr lang="en-US" dirty="0">
                <a:latin typeface="Bahnschrift Condensed" panose="020B0502040204020203" pitchFamily="34" charset="0"/>
              </a:rPr>
              <a:t> Bus route distance is 13km</a:t>
            </a:r>
          </a:p>
          <a:p>
            <a:r>
              <a:rPr lang="en-US" dirty="0">
                <a:latin typeface="Bahnschrift Condensed" panose="020B0502040204020203" pitchFamily="34" charset="0"/>
              </a:rPr>
              <a:t>Stops </a:t>
            </a:r>
          </a:p>
          <a:p>
            <a:pPr>
              <a:buNone/>
            </a:pPr>
            <a:r>
              <a:rPr lang="en-US" dirty="0">
                <a:latin typeface="Bahnschrift Condensed" panose="020B0502040204020203" pitchFamily="34" charset="0"/>
              </a:rPr>
              <a:t>1.Chettinad Hospital</a:t>
            </a:r>
          </a:p>
          <a:p>
            <a:pPr>
              <a:buNone/>
            </a:pPr>
            <a:r>
              <a:rPr lang="en-US" dirty="0">
                <a:latin typeface="Bahnschrift Condensed" panose="020B0502040204020203" pitchFamily="34" charset="0"/>
              </a:rPr>
              <a:t>2.Hindustan ENGG College </a:t>
            </a:r>
          </a:p>
          <a:p>
            <a:pPr>
              <a:buNone/>
            </a:pPr>
            <a:r>
              <a:rPr lang="en-US" dirty="0">
                <a:latin typeface="Bahnschrift Condensed" panose="020B0502040204020203" pitchFamily="34" charset="0"/>
              </a:rPr>
              <a:t>3.Padur</a:t>
            </a:r>
          </a:p>
          <a:p>
            <a:pPr>
              <a:buNone/>
            </a:pPr>
            <a:r>
              <a:rPr lang="en-US" dirty="0">
                <a:latin typeface="Bahnschrift Condensed" panose="020B0502040204020203" pitchFamily="34" charset="0"/>
              </a:rPr>
              <a:t>4.Khazipattur </a:t>
            </a:r>
          </a:p>
          <a:p>
            <a:pPr>
              <a:buNone/>
            </a:pPr>
            <a:r>
              <a:rPr lang="en-US" dirty="0">
                <a:latin typeface="Bahnschrift Condensed" panose="020B0502040204020203" pitchFamily="34" charset="0"/>
              </a:rPr>
              <a:t>5.Sipcot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4525963"/>
          </a:xfrm>
        </p:spPr>
        <p:txBody>
          <a:bodyPr>
            <a:normAutofit lnSpcReduction="10000"/>
          </a:bodyPr>
          <a:lstStyle/>
          <a:p>
            <a:pPr>
              <a:buNone/>
            </a:pPr>
            <a:r>
              <a:rPr lang="en-US" dirty="0">
                <a:latin typeface="Bahnschrift Condensed" panose="020B0502040204020203" pitchFamily="34" charset="0"/>
              </a:rPr>
              <a:t>6.Navalur</a:t>
            </a:r>
          </a:p>
          <a:p>
            <a:pPr>
              <a:buNone/>
            </a:pPr>
            <a:r>
              <a:rPr lang="en-US" dirty="0">
                <a:latin typeface="Bahnschrift Condensed" panose="020B0502040204020203" pitchFamily="34" charset="0"/>
              </a:rPr>
              <a:t>7.AGS </a:t>
            </a:r>
          </a:p>
          <a:p>
            <a:pPr>
              <a:buNone/>
            </a:pPr>
            <a:r>
              <a:rPr lang="en-US" dirty="0">
                <a:latin typeface="Bahnschrift Condensed" panose="020B0502040204020203" pitchFamily="34" charset="0"/>
              </a:rPr>
              <a:t>8.Semmancheri</a:t>
            </a:r>
          </a:p>
          <a:p>
            <a:pPr>
              <a:buNone/>
            </a:pPr>
            <a:r>
              <a:rPr lang="en-US" dirty="0">
                <a:latin typeface="Bahnschrift Condensed" panose="020B0502040204020203" pitchFamily="34" charset="0"/>
              </a:rPr>
              <a:t>    The passenger should show the ST CARD which will be having QR code with all details</a:t>
            </a:r>
          </a:p>
          <a:p>
            <a:r>
              <a:rPr lang="en-US" dirty="0">
                <a:latin typeface="Bahnschrift Condensed" panose="020B0502040204020203" pitchFamily="34" charset="0"/>
              </a:rPr>
              <a:t>The conductor will scan the code and enter the destination</a:t>
            </a:r>
          </a:p>
          <a:p>
            <a:r>
              <a:rPr lang="en-US" dirty="0">
                <a:latin typeface="Bahnschrift Condensed" panose="020B0502040204020203" pitchFamily="34" charset="0"/>
              </a:rPr>
              <a:t>So here bus fare for each is 27rs </a:t>
            </a:r>
          </a:p>
          <a:p>
            <a:r>
              <a:rPr lang="en-US" dirty="0">
                <a:latin typeface="Bahnschrift Condensed" panose="020B0502040204020203" pitchFamily="34" charset="0"/>
              </a:rPr>
              <a:t>So lets take a real life example suppose we need to take 5 tickets then the total fare is 135rs by using ST card of a individual we can pay at a single shot and the details will be thrown as a SMS to the passenger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B2424-0C7A-EDDD-AC90-2C9C96BB8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21930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BDE5F-0D4C-B875-26C0-349663212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16879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DF60E-EAE4-D00C-8153-DB18E6240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6885383"/>
          </a:xfrm>
          <a:prstGeom prst="rect">
            <a:avLst/>
          </a:prstGeom>
        </p:spPr>
      </p:pic>
    </p:spTree>
    <p:extLst>
      <p:ext uri="{BB962C8B-B14F-4D97-AF65-F5344CB8AC3E}">
        <p14:creationId xmlns:p14="http://schemas.microsoft.com/office/powerpoint/2010/main" val="3279500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BDB20F-7BA4-10C9-440A-EFB36E33D4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22524" cy="6858000"/>
          </a:xfrm>
        </p:spPr>
      </p:pic>
    </p:spTree>
    <p:extLst>
      <p:ext uri="{BB962C8B-B14F-4D97-AF65-F5344CB8AC3E}">
        <p14:creationId xmlns:p14="http://schemas.microsoft.com/office/powerpoint/2010/main" val="3885634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F7DC-C100-8BF7-D3F5-BFE67309A467}"/>
              </a:ext>
            </a:extLst>
          </p:cNvPr>
          <p:cNvSpPr>
            <a:spLocks noGrp="1"/>
          </p:cNvSpPr>
          <p:nvPr>
            <p:ph type="ctrTitle"/>
          </p:nvPr>
        </p:nvSpPr>
        <p:spPr>
          <a:xfrm>
            <a:off x="-2916832" y="145466"/>
            <a:ext cx="11879088" cy="3465730"/>
          </a:xfrm>
        </p:spPr>
        <p:txBody>
          <a:bodyPr>
            <a:noAutofit/>
          </a:bodyPr>
          <a:lstStyle/>
          <a:p>
            <a:r>
              <a:rPr lang="en-IN" sz="9600" dirty="0">
                <a:latin typeface="Bodoni MT Black" panose="02070A03080606020203" pitchFamily="18" charset="0"/>
              </a:rPr>
              <a:t>ST WEBSITE </a:t>
            </a:r>
          </a:p>
        </p:txBody>
      </p:sp>
      <p:pic>
        <p:nvPicPr>
          <p:cNvPr id="6" name="Graphic 5" descr="Internet with solid fill">
            <a:extLst>
              <a:ext uri="{FF2B5EF4-FFF2-40B4-BE49-F238E27FC236}">
                <a16:creationId xmlns:a16="http://schemas.microsoft.com/office/drawing/2014/main" id="{E329B2B2-F46A-B5FA-67D9-B94B7A8622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232" y="3212976"/>
            <a:ext cx="2185392" cy="2185392"/>
          </a:xfrm>
          <a:prstGeom prst="rect">
            <a:avLst/>
          </a:prstGeom>
        </p:spPr>
      </p:pic>
    </p:spTree>
    <p:extLst>
      <p:ext uri="{BB962C8B-B14F-4D97-AF65-F5344CB8AC3E}">
        <p14:creationId xmlns:p14="http://schemas.microsoft.com/office/powerpoint/2010/main" val="2436824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7B647-B799-49EF-53FA-F8486717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85384"/>
          </a:xfrm>
          <a:prstGeom prst="rect">
            <a:avLst/>
          </a:prstGeom>
        </p:spPr>
      </p:pic>
    </p:spTree>
    <p:extLst>
      <p:ext uri="{BB962C8B-B14F-4D97-AF65-F5344CB8AC3E}">
        <p14:creationId xmlns:p14="http://schemas.microsoft.com/office/powerpoint/2010/main" val="310684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08755C-F161-34EB-8E6A-21395C5A0576}"/>
              </a:ext>
            </a:extLst>
          </p:cNvPr>
          <p:cNvSpPr>
            <a:spLocks noGrp="1"/>
          </p:cNvSpPr>
          <p:nvPr>
            <p:ph idx="1"/>
          </p:nvPr>
        </p:nvSpPr>
        <p:spPr>
          <a:xfrm>
            <a:off x="457200" y="1772816"/>
            <a:ext cx="8229600" cy="4525963"/>
          </a:xfrm>
        </p:spPr>
        <p:txBody>
          <a:bodyPr/>
          <a:lstStyle/>
          <a:p>
            <a:r>
              <a:rPr lang="en-IN" dirty="0"/>
              <a:t>Making a digital ticket booking method for all passengers. Each and Every passenger should have DIGITAL card which will be used in booking tickets. Now onwards the passenger should not give cash to take the tickets just need to scan the QR code available in your personal card which will have all the details of passenger. Thus the ticket will be booked for your destination and received in SMS.</a:t>
            </a:r>
          </a:p>
        </p:txBody>
      </p:sp>
      <p:sp>
        <p:nvSpPr>
          <p:cNvPr id="3" name="Title 2">
            <a:extLst>
              <a:ext uri="{FF2B5EF4-FFF2-40B4-BE49-F238E27FC236}">
                <a16:creationId xmlns:a16="http://schemas.microsoft.com/office/drawing/2014/main" id="{2204E216-4914-14E4-41AC-5FA567E39F88}"/>
              </a:ext>
            </a:extLst>
          </p:cNvPr>
          <p:cNvSpPr>
            <a:spLocks noGrp="1"/>
          </p:cNvSpPr>
          <p:nvPr>
            <p:ph type="title"/>
          </p:nvPr>
        </p:nvSpPr>
        <p:spPr/>
        <p:txBody>
          <a:bodyPr>
            <a:normAutofit/>
          </a:bodyPr>
          <a:lstStyle/>
          <a:p>
            <a:pPr algn="ctr"/>
            <a:r>
              <a:rPr lang="en-IN" sz="6000" i="1" dirty="0">
                <a:latin typeface="Bodoni MT Black" panose="02070A03080606020203" pitchFamily="18" charset="0"/>
              </a:rPr>
              <a:t>ABSTRACT </a:t>
            </a:r>
          </a:p>
        </p:txBody>
      </p:sp>
    </p:spTree>
    <p:extLst>
      <p:ext uri="{BB962C8B-B14F-4D97-AF65-F5344CB8AC3E}">
        <p14:creationId xmlns:p14="http://schemas.microsoft.com/office/powerpoint/2010/main" val="76197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1E34D-8D79-E46E-1834-AFD9FA5EC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09891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62F76D-3D3F-1D00-50FE-AB286CDCB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74468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8DDF4-8607-520A-5743-4E6516B47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6264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09F99-B40F-9E92-ABEF-6A7FAA54B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957392"/>
          </a:xfrm>
          <a:prstGeom prst="rect">
            <a:avLst/>
          </a:prstGeom>
        </p:spPr>
      </p:pic>
    </p:spTree>
    <p:extLst>
      <p:ext uri="{BB962C8B-B14F-4D97-AF65-F5344CB8AC3E}">
        <p14:creationId xmlns:p14="http://schemas.microsoft.com/office/powerpoint/2010/main" val="733867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The passenger should login In the website with his login id and password.</a:t>
            </a:r>
          </a:p>
          <a:p>
            <a:r>
              <a:rPr lang="en-US" dirty="0"/>
              <a:t>The website will provide the details of passenger and his booking transaction details</a:t>
            </a:r>
          </a:p>
          <a:p>
            <a:r>
              <a:rPr lang="en-US" dirty="0"/>
              <a:t>This will have a recharge option so by clicking it that will show many DIGITAL payment option </a:t>
            </a:r>
            <a:r>
              <a:rPr lang="en-US" dirty="0" err="1"/>
              <a:t>gpay</a:t>
            </a:r>
            <a:r>
              <a:rPr lang="en-US" dirty="0"/>
              <a:t>, </a:t>
            </a:r>
            <a:r>
              <a:rPr lang="en-US" dirty="0" err="1"/>
              <a:t>phonepe</a:t>
            </a:r>
            <a:r>
              <a:rPr lang="en-US" dirty="0"/>
              <a:t> or through debit/credit card</a:t>
            </a:r>
          </a:p>
          <a:p>
            <a:r>
              <a:rPr lang="en-US" dirty="0"/>
              <a:t>we can recharge the card by means of direct payment method also in postal office </a:t>
            </a:r>
          </a:p>
          <a:p>
            <a:pPr>
              <a:buNone/>
            </a:pPr>
            <a:endParaRPr lang="en-US" dirty="0"/>
          </a:p>
          <a:p>
            <a:pPr>
              <a:buNone/>
            </a:pPr>
            <a:endParaRPr lang="en-US" dirty="0"/>
          </a:p>
        </p:txBody>
      </p:sp>
      <p:sp>
        <p:nvSpPr>
          <p:cNvPr id="2" name="Title 1"/>
          <p:cNvSpPr>
            <a:spLocks noGrp="1"/>
          </p:cNvSpPr>
          <p:nvPr>
            <p:ph type="title"/>
          </p:nvPr>
        </p:nvSpPr>
        <p:spPr>
          <a:xfrm>
            <a:off x="457200" y="338328"/>
            <a:ext cx="8229600" cy="1143000"/>
          </a:xfrm>
        </p:spPr>
        <p:txBody>
          <a:bodyPr>
            <a:normAutofit fontScale="90000"/>
          </a:bodyPr>
          <a:lstStyle/>
          <a:p>
            <a:pPr algn="ctr"/>
            <a:r>
              <a:rPr lang="en-US" sz="6700" i="1" dirty="0">
                <a:latin typeface="Bodoni MT Black" panose="02070A03080606020203" pitchFamily="18" charset="0"/>
              </a:rPr>
              <a:t>RECHARGE</a:t>
            </a:r>
            <a:br>
              <a:rPr lang="en-US" dirty="0"/>
            </a:b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AE2D7A-44AC-A352-0382-2B2C03141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63780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9C58EE-A26A-A2E1-A6EE-58F8459B3939}"/>
              </a:ext>
            </a:extLst>
          </p:cNvPr>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WhatsApp Video 2022-11-05 at 13.19.43">
            <a:hlinkClick r:id="" action="ppaction://media"/>
            <a:extLst>
              <a:ext uri="{FF2B5EF4-FFF2-40B4-BE49-F238E27FC236}">
                <a16:creationId xmlns:a16="http://schemas.microsoft.com/office/drawing/2014/main" id="{898A6601-5B5D-F7EA-A7B5-B13478D33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99691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01A5-06AF-721C-4DE1-B9F8839A0E52}"/>
              </a:ext>
            </a:extLst>
          </p:cNvPr>
          <p:cNvSpPr>
            <a:spLocks noGrp="1"/>
          </p:cNvSpPr>
          <p:nvPr>
            <p:ph type="title"/>
          </p:nvPr>
        </p:nvSpPr>
        <p:spPr>
          <a:xfrm>
            <a:off x="107504" y="332656"/>
            <a:ext cx="10235480" cy="3442394"/>
          </a:xfrm>
          <a:effectLst>
            <a:outerShdw blurRad="50800" dist="38100" dir="18900000" algn="bl" rotWithShape="0">
              <a:prstClr val="black">
                <a:alpha val="40000"/>
              </a:prstClr>
            </a:outerShdw>
          </a:effectLst>
        </p:spPr>
        <p:txBody>
          <a:bodyPr>
            <a:noAutofit/>
          </a:bodyPr>
          <a:lstStyle/>
          <a:p>
            <a:r>
              <a:rPr lang="en-IN" sz="8000" dirty="0">
                <a:solidFill>
                  <a:srgbClr val="00B0F0"/>
                </a:solidFill>
                <a:latin typeface="Copperplate Gothic Bold" panose="020E0705020206020404" pitchFamily="34" charset="0"/>
              </a:rPr>
              <a:t>THANKING YOU</a:t>
            </a:r>
          </a:p>
        </p:txBody>
      </p:sp>
      <p:sp>
        <p:nvSpPr>
          <p:cNvPr id="3" name="TextBox 2">
            <a:extLst>
              <a:ext uri="{FF2B5EF4-FFF2-40B4-BE49-F238E27FC236}">
                <a16:creationId xmlns:a16="http://schemas.microsoft.com/office/drawing/2014/main" id="{BEDF61B5-244D-5DCC-A1C2-E9F3371DAEAC}"/>
              </a:ext>
            </a:extLst>
          </p:cNvPr>
          <p:cNvSpPr txBox="1"/>
          <p:nvPr/>
        </p:nvSpPr>
        <p:spPr>
          <a:xfrm>
            <a:off x="3851920" y="4077072"/>
            <a:ext cx="5040560" cy="584775"/>
          </a:xfrm>
          <a:prstGeom prst="rect">
            <a:avLst/>
          </a:prstGeom>
          <a:noFill/>
        </p:spPr>
        <p:txBody>
          <a:bodyPr wrap="square" rtlCol="0">
            <a:spAutoFit/>
          </a:bodyPr>
          <a:lstStyle/>
          <a:p>
            <a:pPr algn="r"/>
            <a:r>
              <a:rPr lang="en-IN" sz="3200" dirty="0">
                <a:latin typeface="Bahnschrift Condensed" panose="020B0502040204020203" pitchFamily="34" charset="0"/>
              </a:rPr>
              <a:t>TEAM: WANDERERS</a:t>
            </a:r>
          </a:p>
        </p:txBody>
      </p:sp>
    </p:spTree>
    <p:extLst>
      <p:ext uri="{BB962C8B-B14F-4D97-AF65-F5344CB8AC3E}">
        <p14:creationId xmlns:p14="http://schemas.microsoft.com/office/powerpoint/2010/main" val="107015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857E3-D270-2EC1-0F64-29D09E12D92D}"/>
              </a:ext>
            </a:extLst>
          </p:cNvPr>
          <p:cNvSpPr>
            <a:spLocks noGrp="1"/>
          </p:cNvSpPr>
          <p:nvPr>
            <p:ph idx="1"/>
          </p:nvPr>
        </p:nvSpPr>
        <p:spPr/>
        <p:txBody>
          <a:bodyPr/>
          <a:lstStyle/>
          <a:p>
            <a:r>
              <a:rPr lang="en-IN" dirty="0"/>
              <a:t>Lot of time is invested in taking tickets while travelling in bus </a:t>
            </a:r>
          </a:p>
          <a:p>
            <a:r>
              <a:rPr lang="en-IN" dirty="0"/>
              <a:t>We may face the problem of exchanging or unavailable of changes of coins with conductor</a:t>
            </a:r>
          </a:p>
          <a:p>
            <a:r>
              <a:rPr lang="en-IN" dirty="0"/>
              <a:t>Usage of paper tickets and keeping it face with us</a:t>
            </a:r>
          </a:p>
          <a:p>
            <a:r>
              <a:rPr lang="en-IN" dirty="0"/>
              <a:t>Carrying cash in bus also maybe unsafe sometimes</a:t>
            </a:r>
          </a:p>
          <a:p>
            <a:r>
              <a:rPr lang="en-IN" dirty="0"/>
              <a:t>Lot many problems </a:t>
            </a:r>
          </a:p>
        </p:txBody>
      </p:sp>
      <p:sp>
        <p:nvSpPr>
          <p:cNvPr id="3" name="Title 2">
            <a:extLst>
              <a:ext uri="{FF2B5EF4-FFF2-40B4-BE49-F238E27FC236}">
                <a16:creationId xmlns:a16="http://schemas.microsoft.com/office/drawing/2014/main" id="{0DC537D0-DF59-38FB-30DC-1D684B3520FD}"/>
              </a:ext>
            </a:extLst>
          </p:cNvPr>
          <p:cNvSpPr>
            <a:spLocks noGrp="1"/>
          </p:cNvSpPr>
          <p:nvPr>
            <p:ph type="title"/>
          </p:nvPr>
        </p:nvSpPr>
        <p:spPr>
          <a:xfrm>
            <a:off x="323528" y="476672"/>
            <a:ext cx="9505057" cy="1421599"/>
          </a:xfrm>
        </p:spPr>
        <p:txBody>
          <a:bodyPr>
            <a:noAutofit/>
          </a:bodyPr>
          <a:lstStyle/>
          <a:p>
            <a:r>
              <a:rPr lang="en-IN" sz="4000" i="1" dirty="0">
                <a:latin typeface="Bodoni MT Black" panose="02070A03080606020203" pitchFamily="18" charset="0"/>
              </a:rPr>
              <a:t>DISTADVANTGES</a:t>
            </a:r>
            <a:r>
              <a:rPr lang="en-IN" sz="4000" dirty="0">
                <a:latin typeface="Bodoni MT Black" panose="02070A03080606020203" pitchFamily="18" charset="0"/>
              </a:rPr>
              <a:t> </a:t>
            </a:r>
            <a:r>
              <a:rPr lang="en-IN" sz="3200" i="1" dirty="0">
                <a:latin typeface="+mn-lt"/>
              </a:rPr>
              <a:t>in current method</a:t>
            </a:r>
            <a:br>
              <a:rPr lang="en-IN" sz="4000" dirty="0">
                <a:latin typeface="Bodoni MT Black" panose="02070A03080606020203" pitchFamily="18" charset="0"/>
              </a:rPr>
            </a:br>
            <a:endParaRPr lang="en-IN" sz="4000" dirty="0">
              <a:latin typeface="Bahnschrift Condensed" panose="020B0502040204020203" pitchFamily="34" charset="0"/>
            </a:endParaRPr>
          </a:p>
        </p:txBody>
      </p:sp>
    </p:spTree>
    <p:extLst>
      <p:ext uri="{BB962C8B-B14F-4D97-AF65-F5344CB8AC3E}">
        <p14:creationId xmlns:p14="http://schemas.microsoft.com/office/powerpoint/2010/main" val="3677733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27435" y="692696"/>
            <a:ext cx="11993796" cy="2232248"/>
          </a:xfrm>
        </p:spPr>
        <p:txBody>
          <a:bodyPr>
            <a:normAutofit fontScale="90000"/>
          </a:bodyPr>
          <a:lstStyle/>
          <a:p>
            <a:r>
              <a:rPr lang="en-US" sz="5400" dirty="0">
                <a:latin typeface="Copperplate Gothic Bold" panose="020E0705020206020404" pitchFamily="34" charset="0"/>
              </a:rPr>
              <a:t> </a:t>
            </a:r>
            <a:r>
              <a:rPr lang="en-US" sz="6100" dirty="0">
                <a:solidFill>
                  <a:schemeClr val="tx2">
                    <a:lumMod val="75000"/>
                  </a:schemeClr>
                </a:solidFill>
                <a:latin typeface="Copperplate Gothic Bold" panose="020E0705020206020404" pitchFamily="34" charset="0"/>
              </a:rPr>
              <a:t>SMOOTH  TRAVELLING</a:t>
            </a:r>
            <a:br>
              <a:rPr lang="en-US" dirty="0"/>
            </a:br>
            <a:r>
              <a:rPr lang="en-US" dirty="0"/>
              <a:t>                  </a:t>
            </a:r>
            <a:br>
              <a:rPr lang="en-US" dirty="0"/>
            </a:br>
            <a:r>
              <a:rPr lang="en-US" dirty="0"/>
              <a:t> </a:t>
            </a:r>
          </a:p>
        </p:txBody>
      </p:sp>
      <p:sp>
        <p:nvSpPr>
          <p:cNvPr id="3" name="Subtitle 2"/>
          <p:cNvSpPr>
            <a:spLocks noGrp="1"/>
          </p:cNvSpPr>
          <p:nvPr>
            <p:ph type="subTitle" idx="1"/>
          </p:nvPr>
        </p:nvSpPr>
        <p:spPr>
          <a:xfrm>
            <a:off x="-1325151" y="3036073"/>
            <a:ext cx="10472700" cy="1103908"/>
          </a:xfrm>
        </p:spPr>
        <p:txBody>
          <a:bodyPr>
            <a:noAutofit/>
          </a:bodyPr>
          <a:lstStyle/>
          <a:p>
            <a:r>
              <a:rPr lang="en-US" sz="5400" dirty="0">
                <a:latin typeface="Bahnschrift Condensed" panose="020B0502040204020203" pitchFamily="34" charset="0"/>
              </a:rPr>
              <a:t>DIGITAL CARD FOR BOOKING </a:t>
            </a:r>
          </a:p>
          <a:p>
            <a:r>
              <a:rPr lang="en-US" sz="5400" dirty="0">
                <a:latin typeface="Bahnschrift Condensed" panose="020B0502040204020203" pitchFamily="34" charset="0"/>
              </a:rPr>
              <a:t>TICKETS IN BUS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38878"/>
            <a:ext cx="8229600" cy="4525963"/>
          </a:xfrm>
        </p:spPr>
        <p:txBody>
          <a:bodyPr/>
          <a:lstStyle/>
          <a:p>
            <a:pPr>
              <a:buFont typeface="Wingdings" panose="05000000000000000000" pitchFamily="2" charset="2"/>
              <a:buChar char="v"/>
            </a:pPr>
            <a:r>
              <a:rPr lang="en-US" dirty="0"/>
              <a:t>First of all of Smooth travelling is a simple idea  to ease the amount of time during travel</a:t>
            </a:r>
          </a:p>
          <a:p>
            <a:pPr>
              <a:buFont typeface="Wingdings" panose="05000000000000000000" pitchFamily="2" charset="2"/>
              <a:buChar char="v"/>
            </a:pPr>
            <a:r>
              <a:rPr lang="en-US" dirty="0"/>
              <a:t>Here we are introducing a card called smooth travelling card which is a smart card to eliminate the use of cash and paper tickets</a:t>
            </a:r>
          </a:p>
          <a:p>
            <a:pPr>
              <a:buFont typeface="Wingdings" panose="05000000000000000000" pitchFamily="2" charset="2"/>
              <a:buChar char="v"/>
            </a:pPr>
            <a:r>
              <a:rPr lang="en-US" dirty="0"/>
              <a:t>It is a rechargeable card</a:t>
            </a:r>
          </a:p>
          <a:p>
            <a:pPr>
              <a:buFont typeface="Wingdings" panose="05000000000000000000" pitchFamily="2" charset="2"/>
              <a:buChar char="v"/>
            </a:pPr>
            <a:r>
              <a:rPr lang="en-US" dirty="0"/>
              <a:t>It is a smart card which contains passenger details</a:t>
            </a:r>
          </a:p>
          <a:p>
            <a:pPr>
              <a:buFont typeface="Wingdings" panose="05000000000000000000" pitchFamily="2" charset="2"/>
              <a:buChar char="v"/>
            </a:pPr>
            <a:r>
              <a:rPr lang="en-US" dirty="0"/>
              <a:t>The booked ticket will appear as SMS</a:t>
            </a:r>
          </a:p>
          <a:p>
            <a:pPr>
              <a:buFont typeface="Wingdings" panose="05000000000000000000" pitchFamily="2" charset="2"/>
              <a:buChar char="v"/>
            </a:pPr>
            <a:r>
              <a:rPr lang="en-US" dirty="0"/>
              <a:t>This would help us from waiting for changes(coins) in bus, everything will be in DIGITAL WAY</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p:txBody>
      </p:sp>
      <p:sp>
        <p:nvSpPr>
          <p:cNvPr id="2" name="Title 1"/>
          <p:cNvSpPr>
            <a:spLocks noGrp="1"/>
          </p:cNvSpPr>
          <p:nvPr>
            <p:ph type="title"/>
          </p:nvPr>
        </p:nvSpPr>
        <p:spPr>
          <a:xfrm>
            <a:off x="611560" y="260648"/>
            <a:ext cx="8229600" cy="1143000"/>
          </a:xfrm>
        </p:spPr>
        <p:txBody>
          <a:bodyPr>
            <a:normAutofit/>
          </a:bodyPr>
          <a:lstStyle/>
          <a:p>
            <a:pPr algn="ctr"/>
            <a:r>
              <a:rPr lang="en-US" sz="6000" i="1" dirty="0">
                <a:latin typeface="Bodoni MT Black" panose="02070A03080606020203" pitchFamily="18" charset="0"/>
              </a:rPr>
              <a:t>CONCEPT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EFAAF-DE53-9D36-9C0D-27F68DC8E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8038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By doing this we eliminate the receipt form….and the amount of work done by the conductor to distribute tickets to passenger will be reduced.</a:t>
            </a:r>
          </a:p>
          <a:p>
            <a:r>
              <a:rPr lang="en-US" dirty="0"/>
              <a:t>we can do cost cutting by reducing the use of printing papers.</a:t>
            </a:r>
          </a:p>
          <a:p>
            <a:r>
              <a:rPr lang="en-US" dirty="0"/>
              <a:t>We can eliminate the problem of exchanging coins</a:t>
            </a:r>
          </a:p>
          <a:p>
            <a:r>
              <a:rPr lang="en-US" dirty="0"/>
              <a:t>We can keep the records number of customers and tickets distributed in DIGITALLY </a:t>
            </a:r>
          </a:p>
          <a:p>
            <a:r>
              <a:rPr lang="en-US" dirty="0"/>
              <a:t>Thus this concept ensures smooth way of travelling for passenger and it significantly saves time for both the conductor and passenger</a:t>
            </a:r>
          </a:p>
        </p:txBody>
      </p:sp>
      <p:sp>
        <p:nvSpPr>
          <p:cNvPr id="2" name="Title 1"/>
          <p:cNvSpPr>
            <a:spLocks noGrp="1"/>
          </p:cNvSpPr>
          <p:nvPr>
            <p:ph type="title"/>
          </p:nvPr>
        </p:nvSpPr>
        <p:spPr/>
        <p:txBody>
          <a:bodyPr>
            <a:normAutofit/>
          </a:bodyPr>
          <a:lstStyle/>
          <a:p>
            <a:pPr algn="ctr"/>
            <a:r>
              <a:rPr lang="en-US" sz="6000" b="0" i="1" dirty="0">
                <a:latin typeface="Bodoni MT Black" panose="02070A03080606020203" pitchFamily="18" charset="0"/>
              </a:rPr>
              <a:t>ADVANTAGES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TRANSPORTATION plays a major key role in the development of any economy</a:t>
            </a:r>
          </a:p>
          <a:p>
            <a:r>
              <a:rPr lang="en-US" dirty="0"/>
              <a:t>The state transportation corporations of </a:t>
            </a:r>
            <a:r>
              <a:rPr lang="en-US" dirty="0" err="1"/>
              <a:t>Tamilnadu</a:t>
            </a:r>
            <a:r>
              <a:rPr lang="en-US" dirty="0"/>
              <a:t> have a huge strength of  buses to ensure safe travel across all the routes over </a:t>
            </a:r>
            <a:r>
              <a:rPr lang="en-US" dirty="0" err="1"/>
              <a:t>Tamilnadu</a:t>
            </a:r>
            <a:endParaRPr lang="en-US" dirty="0"/>
          </a:p>
          <a:p>
            <a:r>
              <a:rPr lang="en-US" dirty="0"/>
              <a:t>By this concept we can improvise the way of travel which benefits both the passenger and the transportation department</a:t>
            </a:r>
          </a:p>
          <a:p>
            <a:r>
              <a:rPr lang="en-US" dirty="0"/>
              <a:t>This will help us to have the data of all passengers, This data may be used for many things.</a:t>
            </a:r>
          </a:p>
        </p:txBody>
      </p:sp>
      <p:sp>
        <p:nvSpPr>
          <p:cNvPr id="2" name="Title 1"/>
          <p:cNvSpPr>
            <a:spLocks noGrp="1"/>
          </p:cNvSpPr>
          <p:nvPr>
            <p:ph type="title"/>
          </p:nvPr>
        </p:nvSpPr>
        <p:spPr/>
        <p:txBody>
          <a:bodyPr>
            <a:normAutofit/>
          </a:bodyPr>
          <a:lstStyle/>
          <a:p>
            <a:pPr algn="ctr"/>
            <a:r>
              <a:rPr lang="en-US" sz="6000" i="1" dirty="0">
                <a:latin typeface="Bodoni MT Black" panose="02070A03080606020203" pitchFamily="18" charset="0"/>
              </a:rPr>
              <a:t>BENEFITS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4F746-1F77-BACA-C577-9C1855CEB73C}"/>
              </a:ext>
            </a:extLst>
          </p:cNvPr>
          <p:cNvSpPr>
            <a:spLocks noGrp="1"/>
          </p:cNvSpPr>
          <p:nvPr>
            <p:ph idx="1"/>
          </p:nvPr>
        </p:nvSpPr>
        <p:spPr/>
        <p:txBody>
          <a:bodyPr/>
          <a:lstStyle/>
          <a:p>
            <a:r>
              <a:rPr lang="en-IN" dirty="0"/>
              <a:t>ST CARD </a:t>
            </a:r>
          </a:p>
          <a:p>
            <a:r>
              <a:rPr lang="en-IN" dirty="0"/>
              <a:t>QR code scanner</a:t>
            </a:r>
          </a:p>
          <a:p>
            <a:r>
              <a:rPr lang="en-IN" dirty="0"/>
              <a:t>Ticket booking PAGE</a:t>
            </a:r>
          </a:p>
          <a:p>
            <a:r>
              <a:rPr lang="en-IN" dirty="0"/>
              <a:t>ST WEBSITE </a:t>
            </a:r>
          </a:p>
          <a:p>
            <a:pPr>
              <a:buFont typeface="Courier New" panose="02070309020205020404" pitchFamily="49" charset="0"/>
              <a:buChar char="o"/>
            </a:pPr>
            <a:r>
              <a:rPr lang="en-IN" dirty="0"/>
              <a:t>    sign in/up</a:t>
            </a:r>
          </a:p>
          <a:p>
            <a:pPr>
              <a:buFont typeface="Courier New" panose="02070309020205020404" pitchFamily="49" charset="0"/>
              <a:buChar char="o"/>
            </a:pPr>
            <a:r>
              <a:rPr lang="en-IN" dirty="0"/>
              <a:t>    LOGIN </a:t>
            </a:r>
          </a:p>
          <a:p>
            <a:pPr>
              <a:buFont typeface="Courier New" panose="02070309020205020404" pitchFamily="49" charset="0"/>
              <a:buChar char="o"/>
            </a:pPr>
            <a:r>
              <a:rPr lang="en-IN" dirty="0"/>
              <a:t>    Recharge</a:t>
            </a:r>
          </a:p>
          <a:p>
            <a:pPr>
              <a:buFont typeface="Courier New" panose="02070309020205020404" pitchFamily="49" charset="0"/>
              <a:buChar char="o"/>
            </a:pPr>
            <a:r>
              <a:rPr lang="en-IN" dirty="0"/>
              <a:t>    details of passenger  </a:t>
            </a:r>
          </a:p>
        </p:txBody>
      </p:sp>
      <p:sp>
        <p:nvSpPr>
          <p:cNvPr id="3" name="Title 2">
            <a:extLst>
              <a:ext uri="{FF2B5EF4-FFF2-40B4-BE49-F238E27FC236}">
                <a16:creationId xmlns:a16="http://schemas.microsoft.com/office/drawing/2014/main" id="{753DB8D0-1BCB-69D1-58B7-E0467BA08AB3}"/>
              </a:ext>
            </a:extLst>
          </p:cNvPr>
          <p:cNvSpPr>
            <a:spLocks noGrp="1"/>
          </p:cNvSpPr>
          <p:nvPr>
            <p:ph type="title"/>
          </p:nvPr>
        </p:nvSpPr>
        <p:spPr/>
        <p:txBody>
          <a:bodyPr/>
          <a:lstStyle/>
          <a:p>
            <a:pPr algn="ctr"/>
            <a:r>
              <a:rPr lang="en-IN" sz="5400" i="1" dirty="0">
                <a:latin typeface="Bodoni MT Black" panose="02070A03080606020203" pitchFamily="18" charset="0"/>
              </a:rPr>
              <a:t>REQURIMENTS </a:t>
            </a:r>
            <a:r>
              <a:rPr lang="en-IN" dirty="0"/>
              <a:t> </a:t>
            </a:r>
          </a:p>
        </p:txBody>
      </p:sp>
    </p:spTree>
    <p:extLst>
      <p:ext uri="{BB962C8B-B14F-4D97-AF65-F5344CB8AC3E}">
        <p14:creationId xmlns:p14="http://schemas.microsoft.com/office/powerpoint/2010/main" val="1563240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918</TotalTime>
  <Words>653</Words>
  <Application>Microsoft Office PowerPoint</Application>
  <PresentationFormat>On-screen Show (4:3)</PresentationFormat>
  <Paragraphs>80</Paragraphs>
  <Slides>27</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Bahnschrift Condensed</vt:lpstr>
      <vt:lpstr>Bodoni MT Black</vt:lpstr>
      <vt:lpstr>Calibri</vt:lpstr>
      <vt:lpstr>Copperplate Gothic Bold</vt:lpstr>
      <vt:lpstr>Courier New</vt:lpstr>
      <vt:lpstr>Verdana</vt:lpstr>
      <vt:lpstr>Wingdings</vt:lpstr>
      <vt:lpstr>Wingdings 2</vt:lpstr>
      <vt:lpstr>Wingdings 3</vt:lpstr>
      <vt:lpstr>Concourse</vt:lpstr>
      <vt:lpstr> S T  </vt:lpstr>
      <vt:lpstr>ABSTRACT </vt:lpstr>
      <vt:lpstr>DISTADVANTGES in current method </vt:lpstr>
      <vt:lpstr> SMOOTH  TRAVELLING                     </vt:lpstr>
      <vt:lpstr>CONCEPT</vt:lpstr>
      <vt:lpstr>PowerPoint Presentation</vt:lpstr>
      <vt:lpstr>ADVANTAGES</vt:lpstr>
      <vt:lpstr>BENEFITS</vt:lpstr>
      <vt:lpstr>REQURIMENTS  </vt:lpstr>
      <vt:lpstr>PowerPoint Presentation</vt:lpstr>
      <vt:lpstr>The state transportation corporations of Tamilnadu have a fleet strength of 21,744 buses including 2,254 spare buses </vt:lpstr>
      <vt:lpstr>REAL TIME EXAMPLE</vt:lpstr>
      <vt:lpstr>PowerPoint Presentation</vt:lpstr>
      <vt:lpstr>PowerPoint Presentation</vt:lpstr>
      <vt:lpstr>PowerPoint Presentation</vt:lpstr>
      <vt:lpstr>PowerPoint Presentation</vt:lpstr>
      <vt:lpstr>PowerPoint Presentation</vt:lpstr>
      <vt:lpstr>ST WEBSITE </vt:lpstr>
      <vt:lpstr>PowerPoint Presentation</vt:lpstr>
      <vt:lpstr>PowerPoint Presentation</vt:lpstr>
      <vt:lpstr>PowerPoint Presentation</vt:lpstr>
      <vt:lpstr>PowerPoint Presentation</vt:lpstr>
      <vt:lpstr>PowerPoint Presentation</vt:lpstr>
      <vt:lpstr>RECHARGE </vt:lpstr>
      <vt:lpstr>PowerPoint Presentation</vt:lpstr>
      <vt:lpstr>PowerPoint Presentation</vt:lpstr>
      <vt:lpstr>THANKING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SMOOTH TRAVELLING</dc:title>
  <dc:creator>Narain</dc:creator>
  <cp:lastModifiedBy>suryard0605@gmail.com</cp:lastModifiedBy>
  <cp:revision>28</cp:revision>
  <dcterms:created xsi:type="dcterms:W3CDTF">2022-09-01T04:34:07Z</dcterms:created>
  <dcterms:modified xsi:type="dcterms:W3CDTF">2022-11-05T08:46:00Z</dcterms:modified>
</cp:coreProperties>
</file>